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59" r:id="rId6"/>
    <p:sldId id="260" r:id="rId7"/>
    <p:sldId id="261" r:id="rId8"/>
    <p:sldId id="262" r:id="rId9"/>
    <p:sldId id="263" r:id="rId10"/>
    <p:sldId id="264" r:id="rId11"/>
    <p:sldId id="265" r:id="rId12"/>
    <p:sldId id="266" r:id="rId13"/>
    <p:sldId id="271" r:id="rId14"/>
    <p:sldId id="270"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120985"/>
    <a:srgbClr val="0033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4660"/>
  </p:normalViewPr>
  <p:slideViewPr>
    <p:cSldViewPr>
      <p:cViewPr varScale="1">
        <p:scale>
          <a:sx n="64" d="100"/>
          <a:sy n="64" d="100"/>
        </p:scale>
        <p:origin x="-69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F29A8C3-6DF5-4E74-ACEB-B217D3731102}" type="datetimeFigureOut">
              <a:rPr lang="en-US"/>
              <a:pPr>
                <a:defRPr/>
              </a:pPr>
              <a:t>10/26/2010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6D2E16-0297-4D5A-89DA-C508043873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1F5E9BB-812D-4731-855B-F8331B8E620F}" type="datetimeFigureOut">
              <a:rPr lang="en-US"/>
              <a:pPr>
                <a:defRPr/>
              </a:pPr>
              <a:t>10/26/2010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566BA6-6432-4CC1-A08C-FEE2BB99D42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2F295D-AB66-4634-BCA4-BB0FFD3ACC41}" type="datetimeFigureOut">
              <a:rPr lang="en-US"/>
              <a:pPr>
                <a:defRPr/>
              </a:pPr>
              <a:t>10/26/2010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1632B3-D74C-4E83-B358-4DB1CC17BB8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73B860F-E61B-4D3C-81B1-204597E8CF57}" type="datetimeFigureOut">
              <a:rPr lang="en-US"/>
              <a:pPr>
                <a:defRPr/>
              </a:pPr>
              <a:t>10/26/2010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0FDA3C-1A4F-44D0-A5A4-0B0662E8D14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0FF3720-4C9E-4FFB-83C4-8E1E09A3E5BD}" type="datetimeFigureOut">
              <a:rPr lang="en-US"/>
              <a:pPr>
                <a:defRPr/>
              </a:pPr>
              <a:t>10/26/2010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AA1043-BAD5-44B5-A5BA-291FAB9785D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B210AFA-56B7-413E-947B-491D58794F28}" type="datetimeFigureOut">
              <a:rPr lang="en-US"/>
              <a:pPr>
                <a:defRPr/>
              </a:pPr>
              <a:t>10/26/2010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6CF4B4-E4E3-4A5D-9379-4568ABFCED6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00D6FA3-EAFD-461D-84C2-4E308F03858E}" type="datetimeFigureOut">
              <a:rPr lang="en-US"/>
              <a:pPr>
                <a:defRPr/>
              </a:pPr>
              <a:t>10/26/2010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1CA98C6-CE85-4EF6-81DB-E5924039EBE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019411C-8D63-47AD-8976-BA1706ACBC74}" type="datetimeFigureOut">
              <a:rPr lang="en-US"/>
              <a:pPr>
                <a:defRPr/>
              </a:pPr>
              <a:t>10/26/2010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7BB5795-FBD7-4BC4-A9D1-1E95B02E662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7EF535C-7B77-499E-8AB2-7201D13CB9AD}" type="datetimeFigureOut">
              <a:rPr lang="en-US"/>
              <a:pPr>
                <a:defRPr/>
              </a:pPr>
              <a:t>10/26/2010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3A13A7A-3268-4CC0-9638-47C7DC18932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80A32E-BE90-44FC-B531-FE3333257724}" type="datetimeFigureOut">
              <a:rPr lang="en-US"/>
              <a:pPr>
                <a:defRPr/>
              </a:pPr>
              <a:t>10/26/2010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760FD9-63E4-4DD7-8F91-278D4335AA0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6E4956-7612-4B68-B0C7-906A5CF619D1}" type="datetimeFigureOut">
              <a:rPr lang="en-US"/>
              <a:pPr>
                <a:defRPr/>
              </a:pPr>
              <a:t>10/26/2010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90F9DBD-379B-4EC9-AB4B-47A417138AF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948CEDA-8A53-4178-8708-1C8CF479A652}" type="datetimeFigureOut">
              <a:rPr lang="en-US"/>
              <a:pPr>
                <a:defRPr/>
              </a:pPr>
              <a:t>10/26/2010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A3DF431-DB4A-4D6E-BC22-A9B4B37AAAA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WEQnzs8wl6E"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smtClean="0"/>
              <a:t>Catcher in the Rye</a:t>
            </a:r>
          </a:p>
        </p:txBody>
      </p:sp>
      <p:sp>
        <p:nvSpPr>
          <p:cNvPr id="5" name="Subtitle 4"/>
          <p:cNvSpPr>
            <a:spLocks noGrp="1"/>
          </p:cNvSpPr>
          <p:nvPr>
            <p:ph type="subTitle" idx="1"/>
          </p:nvPr>
        </p:nvSpPr>
        <p:spPr/>
        <p:txBody>
          <a:bodyPr rtlCol="0">
            <a:normAutofit/>
          </a:bodyPr>
          <a:lstStyle/>
          <a:p>
            <a:pPr fontAlgn="auto">
              <a:spcAft>
                <a:spcPts val="0"/>
              </a:spcAft>
              <a:buFont typeface="Arial" pitchFamily="34" charset="0"/>
              <a:buNone/>
              <a:defRPr/>
            </a:pPr>
            <a:endParaRPr lang="en-US"/>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 0  L 0 0.33333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82"/>
            </a:gs>
            <a:gs pos="30000">
              <a:srgbClr val="66008F"/>
            </a:gs>
            <a:gs pos="64999">
              <a:srgbClr val="BA0066"/>
            </a:gs>
            <a:gs pos="89999">
              <a:srgbClr val="FF0000"/>
            </a:gs>
            <a:gs pos="100000">
              <a:srgbClr val="FF8200"/>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threePt" dir="t">
                <a:rot lat="0" lon="0" rev="4800000"/>
              </a:lightRig>
            </a:scene3d>
            <a:sp3d extrusionH="76200" contourW="63500">
              <a:bevelT w="107950" h="133350"/>
              <a:bevelB w="69850" h="190500"/>
              <a:contourClr>
                <a:srgbClr val="800000"/>
              </a:contourClr>
            </a:sp3d>
          </a:bodyPr>
          <a:lstStyle/>
          <a:p>
            <a:pPr fontAlgn="auto">
              <a:spcAft>
                <a:spcPts val="0"/>
              </a:spcAft>
              <a:defRPr/>
            </a:pPr>
            <a:r>
              <a:rPr lang="en-US" dirty="0" smtClean="0"/>
              <a:t>Favorite scene </a:t>
            </a:r>
            <a:endParaRPr lang="en-US" dirty="0"/>
          </a:p>
        </p:txBody>
      </p:sp>
      <p:sp>
        <p:nvSpPr>
          <p:cNvPr id="3" name="Content Placeholder 2"/>
          <p:cNvSpPr>
            <a:spLocks noGrp="1"/>
          </p:cNvSpPr>
          <p:nvPr>
            <p:ph sz="half" idx="1"/>
          </p:nvPr>
        </p:nvSpPr>
        <p:spPr/>
        <p:txBody>
          <a:bodyPr rtlCol="0">
            <a:normAutofit fontScale="77500" lnSpcReduction="20000"/>
            <a:scene3d>
              <a:camera prst="orthographicFront"/>
              <a:lightRig rig="threePt" dir="t"/>
            </a:scene3d>
            <a:sp3d extrusionH="12700" contourW="12700">
              <a:bevelT w="12700" h="88900"/>
              <a:bevelB w="12700" h="12700"/>
              <a:extrusionClr>
                <a:schemeClr val="tx2">
                  <a:lumMod val="75000"/>
                </a:schemeClr>
              </a:extrusionClr>
              <a:contourClr>
                <a:schemeClr val="accent6">
                  <a:lumMod val="50000"/>
                </a:schemeClr>
              </a:contourClr>
            </a:sp3d>
          </a:bodyPr>
          <a:lstStyle/>
          <a:p>
            <a:pPr fontAlgn="auto">
              <a:spcAft>
                <a:spcPts val="0"/>
              </a:spcAft>
              <a:buFont typeface="Arial" pitchFamily="34" charset="0"/>
              <a:buNone/>
              <a:defRPr/>
            </a:pPr>
            <a:r>
              <a:rPr lang="en-US" dirty="0" smtClean="0"/>
              <a:t>Ruben</a:t>
            </a:r>
          </a:p>
          <a:p>
            <a:pPr fontAlgn="auto">
              <a:spcAft>
                <a:spcPts val="0"/>
              </a:spcAft>
              <a:buFont typeface="Arial" pitchFamily="34" charset="0"/>
              <a:buNone/>
              <a:defRPr/>
            </a:pPr>
            <a:r>
              <a:rPr lang="en-US" dirty="0" smtClean="0"/>
              <a:t>Sally: “ Stop screaming. Are you drunk?”</a:t>
            </a:r>
          </a:p>
          <a:p>
            <a:pPr fontAlgn="auto">
              <a:spcAft>
                <a:spcPts val="0"/>
              </a:spcAft>
              <a:buFont typeface="Arial" pitchFamily="34" charset="0"/>
              <a:buNone/>
              <a:defRPr/>
            </a:pPr>
            <a:r>
              <a:rPr lang="en-US" dirty="0" smtClean="0"/>
              <a:t>Holden: “ Yea. Listen hey I’ll  come over Christmas Eve. Okay? </a:t>
            </a:r>
            <a:r>
              <a:rPr lang="en-US" dirty="0" err="1" smtClean="0"/>
              <a:t>Trimma</a:t>
            </a:r>
            <a:r>
              <a:rPr lang="en-US" dirty="0" smtClean="0"/>
              <a:t> g%* d@!# tree for </a:t>
            </a:r>
            <a:r>
              <a:rPr lang="en-US" dirty="0" err="1" smtClean="0"/>
              <a:t>ya</a:t>
            </a:r>
            <a:r>
              <a:rPr lang="en-US" dirty="0" smtClean="0"/>
              <a:t>. Okay? Hey Sally” </a:t>
            </a:r>
          </a:p>
          <a:p>
            <a:pPr fontAlgn="auto">
              <a:spcAft>
                <a:spcPts val="0"/>
              </a:spcAft>
              <a:buFont typeface="Arial" pitchFamily="34" charset="0"/>
              <a:buNone/>
              <a:defRPr/>
            </a:pPr>
            <a:r>
              <a:rPr lang="en-US" dirty="0" smtClean="0"/>
              <a:t>Sally: “ Yes go to bed now. Where are you? Who’s with you?</a:t>
            </a:r>
          </a:p>
          <a:p>
            <a:pPr fontAlgn="auto">
              <a:spcAft>
                <a:spcPts val="0"/>
              </a:spcAft>
              <a:buFont typeface="Arial" pitchFamily="34" charset="0"/>
              <a:buNone/>
              <a:defRPr/>
            </a:pPr>
            <a:r>
              <a:rPr lang="en-US" dirty="0" smtClean="0"/>
              <a:t>     This is my favorite scene because to me it’s hysterical to watch an intoxicated person making himself or herself look like an idiot  in public or in front of a friend. Pg.151</a:t>
            </a:r>
            <a:endParaRPr lang="en-US" dirty="0"/>
          </a:p>
        </p:txBody>
      </p:sp>
      <p:pic>
        <p:nvPicPr>
          <p:cNvPr id="22532" name="Picture 2"/>
          <p:cNvPicPr>
            <a:picLocks noGrp="1" noChangeAspect="1" noChangeArrowheads="1"/>
          </p:cNvPicPr>
          <p:nvPr>
            <p:ph sz="half" idx="2"/>
          </p:nvPr>
        </p:nvPicPr>
        <p:blipFill>
          <a:blip r:embed="rId2"/>
          <a:srcRect/>
          <a:stretch>
            <a:fillRect/>
          </a:stretch>
        </p:blipFill>
        <p:spPr>
          <a:xfrm>
            <a:off x="5105400" y="1981200"/>
            <a:ext cx="3057525" cy="3352800"/>
          </a:xfrm>
        </p:spPr>
      </p:pic>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Favorite Scene</a:t>
            </a:r>
          </a:p>
        </p:txBody>
      </p:sp>
      <p:sp>
        <p:nvSpPr>
          <p:cNvPr id="3" name="Content Placeholder 2"/>
          <p:cNvSpPr>
            <a:spLocks noGrp="1"/>
          </p:cNvSpPr>
          <p:nvPr>
            <p:ph sz="half" idx="1"/>
          </p:nvPr>
        </p:nvSpPr>
        <p:spPr/>
        <p:txBody>
          <a:bodyPr rtlCol="0">
            <a:normAutofit fontScale="92500" lnSpcReduction="20000"/>
          </a:bodyPr>
          <a:lstStyle/>
          <a:p>
            <a:pPr fontAlgn="auto">
              <a:spcAft>
                <a:spcPts val="0"/>
              </a:spcAft>
              <a:buFont typeface="Arial" pitchFamily="34" charset="0"/>
              <a:buNone/>
              <a:defRPr/>
            </a:pPr>
            <a:r>
              <a:rPr lang="en-US" dirty="0" err="1" smtClean="0"/>
              <a:t>Lanette</a:t>
            </a:r>
            <a:endParaRPr lang="en-US" dirty="0" smtClean="0"/>
          </a:p>
          <a:p>
            <a:pPr fontAlgn="auto">
              <a:spcAft>
                <a:spcPts val="0"/>
              </a:spcAft>
              <a:buFont typeface="Arial" pitchFamily="34" charset="0"/>
              <a:buNone/>
              <a:defRPr/>
            </a:pPr>
            <a:r>
              <a:rPr lang="en-US" dirty="0" smtClean="0"/>
              <a:t> Holden: “I’m not going away anywhere. I changed my mind. So stop crying and shut up.”</a:t>
            </a:r>
            <a:br>
              <a:rPr lang="en-US" dirty="0" smtClean="0"/>
            </a:br>
            <a:endParaRPr lang="en-US" dirty="0" smtClean="0"/>
          </a:p>
          <a:p>
            <a:pPr fontAlgn="auto">
              <a:spcAft>
                <a:spcPts val="0"/>
              </a:spcAft>
              <a:buFont typeface="Arial" pitchFamily="34" charset="0"/>
              <a:buNone/>
              <a:defRPr/>
            </a:pPr>
            <a:r>
              <a:rPr lang="en-US" dirty="0" smtClean="0"/>
              <a:t>This is my favorite scene because this is where he realized he needed to except the past and stop running. Mostly because he was hurting his sister. Pg. 207</a:t>
            </a:r>
            <a:endParaRPr lang="en-US" dirty="0"/>
          </a:p>
        </p:txBody>
      </p:sp>
      <p:pic>
        <p:nvPicPr>
          <p:cNvPr id="23556" name="Picture 2"/>
          <p:cNvPicPr>
            <a:picLocks noGrp="1" noChangeAspect="1" noChangeArrowheads="1"/>
          </p:cNvPicPr>
          <p:nvPr>
            <p:ph sz="half" idx="2"/>
          </p:nvPr>
        </p:nvPicPr>
        <p:blipFill>
          <a:blip r:embed="rId3"/>
          <a:srcRect/>
          <a:stretch>
            <a:fillRect/>
          </a:stretch>
        </p:blipFill>
        <p:spPr>
          <a:xfrm>
            <a:off x="4724400" y="1828800"/>
            <a:ext cx="3543300" cy="3810000"/>
          </a:xfrm>
        </p:spPr>
      </p:pic>
    </p:spTree>
  </p:cSld>
  <p:clrMapOvr>
    <a:masterClrMapping/>
  </p:clrMapOvr>
  <p:transition>
    <p:split orient="ver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a:gradFill>
        <a:effectLst/>
      </p:bgPr>
    </p:bg>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Holden’s Dog Poop</a:t>
            </a:r>
          </a:p>
        </p:txBody>
      </p:sp>
      <p:sp>
        <p:nvSpPr>
          <p:cNvPr id="3" name="Content Placeholder 2"/>
          <p:cNvSpPr>
            <a:spLocks noGrp="1"/>
          </p:cNvSpPr>
          <p:nvPr>
            <p:ph sz="half" idx="1"/>
          </p:nvPr>
        </p:nvSpPr>
        <p:spPr/>
        <p:txBody>
          <a:bodyPr rtlCol="0">
            <a:normAutofit fontScale="92500" lnSpcReduction="10000"/>
          </a:bodyPr>
          <a:lstStyle/>
          <a:p>
            <a:pPr fontAlgn="auto">
              <a:spcAft>
                <a:spcPts val="0"/>
              </a:spcAft>
              <a:buFont typeface="Arial" pitchFamily="34" charset="0"/>
              <a:buNone/>
              <a:defRPr/>
            </a:pPr>
            <a:r>
              <a:rPr lang="en-US" dirty="0" smtClean="0"/>
              <a:t>There were many things that could be considered as </a:t>
            </a:r>
            <a:r>
              <a:rPr lang="en-US" dirty="0" err="1" smtClean="0"/>
              <a:t>holden’s</a:t>
            </a:r>
            <a:r>
              <a:rPr lang="en-US" dirty="0" smtClean="0"/>
              <a:t> dog poop, but the problem that most affected him and that he tries to hide is the pain with all the </a:t>
            </a:r>
            <a:r>
              <a:rPr lang="en-US" dirty="0" err="1" smtClean="0"/>
              <a:t>intoxocating</a:t>
            </a:r>
            <a:r>
              <a:rPr lang="en-US" dirty="0" smtClean="0"/>
              <a:t> liquor that he drinks hoping it will go away, but it doesn’t. “Allie don’t let me  disappear. Please Allie.” Pg. 198</a:t>
            </a:r>
            <a:endParaRPr lang="en-US" dirty="0"/>
          </a:p>
        </p:txBody>
      </p:sp>
      <p:pic>
        <p:nvPicPr>
          <p:cNvPr id="24580" name="Picture 2"/>
          <p:cNvPicPr>
            <a:picLocks noGrp="1" noChangeAspect="1" noChangeArrowheads="1"/>
          </p:cNvPicPr>
          <p:nvPr>
            <p:ph sz="half" idx="2"/>
          </p:nvPr>
        </p:nvPicPr>
        <p:blipFill>
          <a:blip r:embed="rId2"/>
          <a:srcRect/>
          <a:stretch>
            <a:fillRect/>
          </a:stretch>
        </p:blipFill>
        <p:spPr>
          <a:xfrm>
            <a:off x="4876800" y="1752600"/>
            <a:ext cx="3657600" cy="3200400"/>
          </a:xfrm>
        </p:spPr>
      </p:pic>
    </p:spTree>
  </p:cSld>
  <p:clrMapOvr>
    <a:masterClrMapping/>
  </p:clrMapOvr>
  <p:transition>
    <p:cover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threePt" dir="t"/>
            </a:scene3d>
            <a:sp3d extrusionH="25400" contourW="25400">
              <a:bevelT w="88900" h="133350"/>
              <a:bevelB w="19050" h="152400"/>
              <a:extrusionClr>
                <a:schemeClr val="bg1"/>
              </a:extrusionClr>
              <a:contourClr>
                <a:schemeClr val="accent2">
                  <a:lumMod val="50000"/>
                </a:schemeClr>
              </a:contourClr>
            </a:sp3d>
          </a:bodyPr>
          <a:lstStyle/>
          <a:p>
            <a:pPr fontAlgn="auto">
              <a:spcAft>
                <a:spcPts val="0"/>
              </a:spcAft>
              <a:defRPr/>
            </a:pPr>
            <a:r>
              <a:rPr lang="en-US" dirty="0" smtClean="0"/>
              <a:t>Symbolism</a:t>
            </a:r>
            <a:endParaRPr lang="en-US" dirty="0"/>
          </a:p>
        </p:txBody>
      </p:sp>
      <p:sp>
        <p:nvSpPr>
          <p:cNvPr id="3" name="Content Placeholder 2"/>
          <p:cNvSpPr>
            <a:spLocks noGrp="1"/>
          </p:cNvSpPr>
          <p:nvPr>
            <p:ph idx="1"/>
          </p:nvPr>
        </p:nvSpPr>
        <p:spPr/>
        <p:txBody>
          <a:bodyPr rtlCol="0">
            <a:normAutofit fontScale="92500" lnSpcReduction="10000"/>
            <a:scene3d>
              <a:camera prst="orthographicFront"/>
              <a:lightRig rig="threePt" dir="t"/>
            </a:scene3d>
            <a:sp3d extrusionH="12700" contourW="31750">
              <a:bevelT h="88900"/>
              <a:bevelB w="6350" h="38100"/>
              <a:extrusionClr>
                <a:schemeClr val="bg1">
                  <a:lumMod val="95000"/>
                </a:schemeClr>
              </a:extrusionClr>
              <a:contourClr>
                <a:schemeClr val="accent2">
                  <a:lumMod val="50000"/>
                </a:schemeClr>
              </a:contourClr>
            </a:sp3d>
          </a:bodyPr>
          <a:lstStyle/>
          <a:p>
            <a:pPr fontAlgn="auto">
              <a:spcAft>
                <a:spcPts val="0"/>
              </a:spcAft>
              <a:buFont typeface="Arial" pitchFamily="34" charset="0"/>
              <a:buNone/>
              <a:defRPr/>
            </a:pPr>
            <a:r>
              <a:rPr lang="en-US" dirty="0" smtClean="0"/>
              <a:t>	A symbolization in the book is Allie’s baseball mitt. His baseball mitt symbolizes all the innocence and joy his </a:t>
            </a:r>
            <a:r>
              <a:rPr lang="en-US" dirty="0" smtClean="0">
                <a:effectLst>
                  <a:outerShdw blurRad="50800" dist="50800" dir="5400000" algn="ctr" rotWithShape="0">
                    <a:srgbClr val="000000">
                      <a:alpha val="0"/>
                    </a:srgbClr>
                  </a:outerShdw>
                </a:effectLst>
              </a:rPr>
              <a:t>brother</a:t>
            </a:r>
            <a:r>
              <a:rPr lang="en-US" dirty="0" smtClean="0"/>
              <a:t> brought. It also symbolizes the way his brother was kind, intelligent, and creative.</a:t>
            </a:r>
          </a:p>
          <a:p>
            <a:pPr fontAlgn="auto">
              <a:spcAft>
                <a:spcPts val="0"/>
              </a:spcAft>
              <a:buFont typeface="Arial" pitchFamily="34" charset="0"/>
              <a:buNone/>
              <a:defRPr/>
            </a:pPr>
            <a:r>
              <a:rPr lang="en-US" dirty="0" smtClean="0"/>
              <a:t>	Another symbol is the ducks in the pond. He keeps worrying where the ducks go in the winter time, he worries because, like his brother, the ducks are innocent and he wants to protect them because he was unable to protect his brother.  </a:t>
            </a:r>
            <a:endParaRPr lang="en-US" dirty="0"/>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Summary of the book</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n-US" dirty="0" smtClean="0"/>
              <a:t>	In the book “The Catcher in the Rye” by J.D Salinger, the main character struggles with getting kicked out of school and living on the streets of New York for a few days. During these few days the main character goes through many signs of grief due to his brothers death. He tries to hide the grief drinking to try to forget but it wont go away. He also tries to run away from his problems but ends up going back home to his little sister.</a:t>
            </a:r>
            <a:endParaRPr lang="en-US" dirty="0"/>
          </a:p>
        </p:txBody>
      </p:sp>
    </p:spTree>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tile tx="0" ty="0" sx="100000" sy="100000" flip="x" algn="l"/>
        </a:blipFill>
        <a:effectLst/>
      </p:bgPr>
    </p:bg>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Statement of Value</a:t>
            </a:r>
          </a:p>
        </p:txBody>
      </p:sp>
      <p:sp>
        <p:nvSpPr>
          <p:cNvPr id="3" name="Content Placeholder 2"/>
          <p:cNvSpPr>
            <a:spLocks noGrp="1"/>
          </p:cNvSpPr>
          <p:nvPr>
            <p:ph sz="half" idx="1"/>
          </p:nvPr>
        </p:nvSpPr>
        <p:spPr/>
        <p:txBody>
          <a:bodyPr rtlCol="0">
            <a:normAutofit fontScale="92500"/>
          </a:bodyPr>
          <a:lstStyle/>
          <a:p>
            <a:pPr fontAlgn="auto">
              <a:spcAft>
                <a:spcPts val="0"/>
              </a:spcAft>
              <a:buFont typeface="Arial" pitchFamily="34" charset="0"/>
              <a:buNone/>
              <a:defRPr/>
            </a:pPr>
            <a:r>
              <a:rPr lang="en-US" dirty="0" smtClean="0"/>
              <a:t>Ruben</a:t>
            </a:r>
            <a:br>
              <a:rPr lang="en-US" dirty="0" smtClean="0"/>
            </a:br>
            <a:r>
              <a:rPr lang="en-US" dirty="0" smtClean="0"/>
              <a:t>*I learned that if you grieve over something, try to forget the past because if your miserable, the people around you are miserable.</a:t>
            </a:r>
            <a:endParaRPr lang="en-US" dirty="0"/>
          </a:p>
        </p:txBody>
      </p:sp>
      <p:sp>
        <p:nvSpPr>
          <p:cNvPr id="4" name="Content Placeholder 3"/>
          <p:cNvSpPr>
            <a:spLocks noGrp="1"/>
          </p:cNvSpPr>
          <p:nvPr>
            <p:ph sz="half" idx="2"/>
          </p:nvPr>
        </p:nvSpPr>
        <p:spPr/>
        <p:txBody>
          <a:bodyPr rtlCol="0">
            <a:normAutofit fontScale="92500"/>
          </a:bodyPr>
          <a:lstStyle/>
          <a:p>
            <a:pPr fontAlgn="auto">
              <a:spcAft>
                <a:spcPts val="0"/>
              </a:spcAft>
              <a:buFont typeface="Arial" pitchFamily="34" charset="0"/>
              <a:buNone/>
              <a:defRPr/>
            </a:pPr>
            <a:r>
              <a:rPr lang="en-US" dirty="0" err="1" smtClean="0"/>
              <a:t>Lanette</a:t>
            </a:r>
            <a:r>
              <a:rPr lang="en-US" dirty="0" smtClean="0"/>
              <a:t/>
            </a:r>
            <a:br>
              <a:rPr lang="en-US" dirty="0" smtClean="0"/>
            </a:br>
            <a:r>
              <a:rPr lang="en-US" dirty="0" smtClean="0"/>
              <a:t>* I learned that even if bad things happen in life you shouldn’t give up. Running away solves nothing. But you make mistakes to learn. Phoebe had to cry and beg for him to take her with him for him to realize he needed to grow up.</a:t>
            </a:r>
            <a:endParaRPr lang="en-US"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2000" smtClean="0">
                <a:solidFill>
                  <a:schemeClr val="bg1"/>
                </a:solidFill>
              </a:rPr>
              <a:t>10-27-2010</a:t>
            </a:r>
            <a:br>
              <a:rPr lang="en-US" sz="2000" smtClean="0">
                <a:solidFill>
                  <a:schemeClr val="bg1"/>
                </a:solidFill>
              </a:rPr>
            </a:br>
            <a:r>
              <a:rPr lang="en-US" sz="2000" smtClean="0">
                <a:solidFill>
                  <a:schemeClr val="bg1"/>
                </a:solidFill>
              </a:rPr>
              <a:t>period 4</a:t>
            </a:r>
            <a:br>
              <a:rPr lang="en-US" sz="2000" smtClean="0">
                <a:solidFill>
                  <a:schemeClr val="bg1"/>
                </a:solidFill>
              </a:rPr>
            </a:br>
            <a:r>
              <a:rPr lang="en-US" sz="2000" smtClean="0">
                <a:solidFill>
                  <a:schemeClr val="bg1"/>
                </a:solidFill>
              </a:rPr>
              <a:t>English</a:t>
            </a:r>
            <a:br>
              <a:rPr lang="en-US" sz="2000" smtClean="0">
                <a:solidFill>
                  <a:schemeClr val="bg1"/>
                </a:solidFill>
              </a:rPr>
            </a:br>
            <a:r>
              <a:rPr lang="en-US" sz="2000" smtClean="0">
                <a:solidFill>
                  <a:schemeClr val="bg1"/>
                </a:solidFill>
              </a:rPr>
              <a:t>Initiative</a:t>
            </a:r>
          </a:p>
        </p:txBody>
      </p:sp>
      <p:sp>
        <p:nvSpPr>
          <p:cNvPr id="3" name="Content Placeholder 2"/>
          <p:cNvSpPr>
            <a:spLocks noGrp="1"/>
          </p:cNvSpPr>
          <p:nvPr>
            <p:ph sz="half" idx="1"/>
          </p:nvPr>
        </p:nvSpPr>
        <p:spPr>
          <a:xfrm>
            <a:off x="457200" y="1981200"/>
            <a:ext cx="4953000" cy="1219200"/>
          </a:xfrm>
          <a:solidFill>
            <a:schemeClr val="tx1"/>
          </a:solidFill>
        </p:spPr>
        <p:txBody>
          <a:bodyPr rtlCol="0">
            <a:noAutofit/>
          </a:bodyPr>
          <a:lstStyle/>
          <a:p>
            <a:pPr fontAlgn="auto">
              <a:spcAft>
                <a:spcPts val="0"/>
              </a:spcAft>
              <a:buFont typeface="Arial" pitchFamily="34" charset="0"/>
              <a:buNone/>
              <a:defRPr/>
            </a:pPr>
            <a:r>
              <a:rPr lang="en-US" sz="6000" dirty="0" smtClean="0">
                <a:solidFill>
                  <a:schemeClr val="tx2">
                    <a:lumMod val="75000"/>
                  </a:schemeClr>
                </a:solidFill>
              </a:rPr>
              <a:t>Ruben </a:t>
            </a:r>
            <a:r>
              <a:rPr lang="en-US" sz="6000" dirty="0" err="1" smtClean="0">
                <a:solidFill>
                  <a:schemeClr val="tx2">
                    <a:lumMod val="75000"/>
                  </a:schemeClr>
                </a:solidFill>
              </a:rPr>
              <a:t>Prieto</a:t>
            </a:r>
            <a:endParaRPr lang="en-US" sz="6000" dirty="0">
              <a:solidFill>
                <a:schemeClr val="tx2">
                  <a:lumMod val="75000"/>
                </a:schemeClr>
              </a:solidFill>
            </a:endParaRPr>
          </a:p>
        </p:txBody>
      </p:sp>
      <p:sp>
        <p:nvSpPr>
          <p:cNvPr id="4" name="Content Placeholder 3"/>
          <p:cNvSpPr>
            <a:spLocks noGrp="1"/>
          </p:cNvSpPr>
          <p:nvPr>
            <p:ph sz="half" idx="2"/>
          </p:nvPr>
        </p:nvSpPr>
        <p:spPr>
          <a:xfrm>
            <a:off x="3429000" y="4724400"/>
            <a:ext cx="5257800" cy="1401763"/>
          </a:xfrm>
        </p:spPr>
        <p:txBody>
          <a:bodyPr rtlCol="0">
            <a:noAutofit/>
          </a:bodyPr>
          <a:lstStyle/>
          <a:p>
            <a:pPr fontAlgn="auto">
              <a:spcAft>
                <a:spcPts val="0"/>
              </a:spcAft>
              <a:buFont typeface="Arial" pitchFamily="34" charset="0"/>
              <a:buNone/>
              <a:defRPr/>
            </a:pPr>
            <a:r>
              <a:rPr lang="en-US" sz="6000" dirty="0" smtClean="0">
                <a:solidFill>
                  <a:schemeClr val="accent3">
                    <a:lumMod val="75000"/>
                  </a:schemeClr>
                </a:solidFill>
              </a:rPr>
              <a:t>La </a:t>
            </a:r>
            <a:r>
              <a:rPr lang="en-US" sz="6000" dirty="0" err="1" smtClean="0">
                <a:solidFill>
                  <a:schemeClr val="accent3">
                    <a:lumMod val="75000"/>
                  </a:schemeClr>
                </a:solidFill>
              </a:rPr>
              <a:t>Nette</a:t>
            </a:r>
            <a:r>
              <a:rPr lang="en-US" sz="6000" dirty="0" smtClean="0">
                <a:solidFill>
                  <a:schemeClr val="accent3">
                    <a:lumMod val="75000"/>
                  </a:schemeClr>
                </a:solidFill>
              </a:rPr>
              <a:t> Wilson</a:t>
            </a:r>
            <a:endParaRPr lang="en-US" sz="6000" dirty="0">
              <a:solidFill>
                <a:schemeClr val="accent3">
                  <a:lumMod val="75000"/>
                </a:schemeClr>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Author’s info</a:t>
            </a:r>
          </a:p>
        </p:txBody>
      </p:sp>
      <p:pic>
        <p:nvPicPr>
          <p:cNvPr id="15363" name="Content Placeholder 4" descr="jdsalinger.jpg"/>
          <p:cNvPicPr>
            <a:picLocks noGrp="1" noChangeAspect="1"/>
          </p:cNvPicPr>
          <p:nvPr>
            <p:ph sz="half" idx="1"/>
          </p:nvPr>
        </p:nvPicPr>
        <p:blipFill>
          <a:blip r:embed="rId3"/>
          <a:srcRect/>
          <a:stretch>
            <a:fillRect/>
          </a:stretch>
        </p:blipFill>
        <p:spPr>
          <a:xfrm>
            <a:off x="1047750" y="1900238"/>
            <a:ext cx="2857500" cy="3924300"/>
          </a:xfrm>
        </p:spPr>
      </p:pic>
      <p:sp>
        <p:nvSpPr>
          <p:cNvPr id="4" name="Content Placeholder 3"/>
          <p:cNvSpPr>
            <a:spLocks noGrp="1"/>
          </p:cNvSpPr>
          <p:nvPr>
            <p:ph sz="half" idx="2"/>
          </p:nvPr>
        </p:nvSpPr>
        <p:spPr/>
        <p:txBody>
          <a:bodyPr rtlCol="0">
            <a:normAutofit lnSpcReduction="10000"/>
          </a:bodyPr>
          <a:lstStyle/>
          <a:p>
            <a:pPr fontAlgn="auto">
              <a:spcAft>
                <a:spcPts val="0"/>
              </a:spcAft>
              <a:buFont typeface="Arial" pitchFamily="34" charset="0"/>
              <a:buChar char="•"/>
              <a:defRPr/>
            </a:pPr>
            <a:r>
              <a:rPr lang="en-US" sz="2400" dirty="0" smtClean="0"/>
              <a:t>J.D. Salinger was born in January 1</a:t>
            </a:r>
            <a:r>
              <a:rPr lang="en-US" sz="2400" baseline="30000" dirty="0" smtClean="0"/>
              <a:t>st</a:t>
            </a:r>
            <a:r>
              <a:rPr lang="en-US" sz="2400" dirty="0" smtClean="0"/>
              <a:t>, 1919</a:t>
            </a:r>
          </a:p>
          <a:p>
            <a:pPr fontAlgn="auto">
              <a:spcAft>
                <a:spcPts val="0"/>
              </a:spcAft>
              <a:buFont typeface="Arial" pitchFamily="34" charset="0"/>
              <a:buChar char="•"/>
              <a:defRPr/>
            </a:pPr>
            <a:r>
              <a:rPr lang="en-US" sz="2400" dirty="0" smtClean="0"/>
              <a:t>He grew up in the fashionable apartment district of </a:t>
            </a:r>
            <a:r>
              <a:rPr lang="en-US" sz="2400" dirty="0"/>
              <a:t>M</a:t>
            </a:r>
            <a:r>
              <a:rPr lang="en-US" sz="2400" dirty="0" smtClean="0"/>
              <a:t>anhattan N.Y.</a:t>
            </a:r>
          </a:p>
          <a:p>
            <a:pPr fontAlgn="auto">
              <a:spcAft>
                <a:spcPts val="0"/>
              </a:spcAft>
              <a:buFont typeface="Arial" pitchFamily="34" charset="0"/>
              <a:buChar char="•"/>
              <a:defRPr/>
            </a:pPr>
            <a:r>
              <a:rPr lang="en-US" sz="2400" dirty="0" smtClean="0"/>
              <a:t>He studied at </a:t>
            </a:r>
            <a:r>
              <a:rPr lang="en-US" sz="2400" dirty="0" err="1" smtClean="0"/>
              <a:t>Ursinus</a:t>
            </a:r>
            <a:r>
              <a:rPr lang="en-US" sz="2400" dirty="0" smtClean="0"/>
              <a:t> College and New York University.</a:t>
            </a:r>
          </a:p>
          <a:p>
            <a:pPr fontAlgn="auto">
              <a:spcAft>
                <a:spcPts val="0"/>
              </a:spcAft>
              <a:buFont typeface="Arial" pitchFamily="34" charset="0"/>
              <a:buChar char="•"/>
              <a:defRPr/>
            </a:pPr>
            <a:r>
              <a:rPr lang="en-US" sz="2400" dirty="0" smtClean="0"/>
              <a:t>During World War 2 he was drafted into infantry</a:t>
            </a:r>
          </a:p>
          <a:p>
            <a:pPr fontAlgn="auto">
              <a:spcAft>
                <a:spcPts val="0"/>
              </a:spcAft>
              <a:buFont typeface="Arial" pitchFamily="34" charset="0"/>
              <a:buChar char="•"/>
              <a:defRPr/>
            </a:pPr>
            <a:r>
              <a:rPr lang="en-US" sz="2400" dirty="0" smtClean="0"/>
              <a:t>He served the army signal corps from 1942 to 1946</a:t>
            </a:r>
          </a:p>
          <a:p>
            <a:pPr fontAlgn="auto">
              <a:spcAft>
                <a:spcPts val="0"/>
              </a:spcAft>
              <a:buFont typeface="Arial" pitchFamily="34" charset="0"/>
              <a:buChar char="•"/>
              <a:defRPr/>
            </a:pPr>
            <a:endParaRPr lang="en-US" sz="2400"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accent3">
                    <a:lumMod val="75000"/>
                  </a:schemeClr>
                </a:solidFill>
              </a:rPr>
              <a:t>Title Information</a:t>
            </a:r>
            <a:endParaRPr lang="en-US" dirty="0">
              <a:solidFill>
                <a:schemeClr val="accent3">
                  <a:lumMod val="75000"/>
                </a:schemeClr>
              </a:solidFill>
            </a:endParaRP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en-US" dirty="0" smtClean="0">
                <a:solidFill>
                  <a:schemeClr val="accent3">
                    <a:lumMod val="75000"/>
                  </a:schemeClr>
                </a:solidFill>
              </a:rPr>
              <a:t>The title symbolizes what Holden wants to do. He wants to protect the innocent children from dangers, because he wasn’t there to protect his brother. 	 			</a:t>
            </a:r>
            <a:r>
              <a:rPr lang="en-US" dirty="0" smtClean="0"/>
              <a:t>																																																										</a:t>
            </a:r>
            <a:endParaRPr lang="en-US" dirty="0"/>
          </a:p>
        </p:txBody>
      </p:sp>
      <p:pic>
        <p:nvPicPr>
          <p:cNvPr id="16388" name="Picture 2"/>
          <p:cNvPicPr>
            <a:picLocks noChangeAspect="1" noChangeArrowheads="1"/>
          </p:cNvPicPr>
          <p:nvPr/>
        </p:nvPicPr>
        <p:blipFill>
          <a:blip r:embed="rId3"/>
          <a:srcRect/>
          <a:stretch>
            <a:fillRect/>
          </a:stretch>
        </p:blipFill>
        <p:spPr bwMode="auto">
          <a:xfrm>
            <a:off x="2057400" y="3276600"/>
            <a:ext cx="4530725" cy="3197225"/>
          </a:xfrm>
          <a:prstGeom prst="rect">
            <a:avLst/>
          </a:prstGeom>
          <a:noFill/>
          <a:ln w="9525">
            <a:noFill/>
            <a:miter lim="800000"/>
            <a:headEnd/>
            <a:tailEnd/>
          </a:ln>
        </p:spPr>
      </p:pic>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Theme</a:t>
            </a:r>
          </a:p>
        </p:txBody>
      </p:sp>
      <p:sp>
        <p:nvSpPr>
          <p:cNvPr id="17411" name="Content Placeholder 2"/>
          <p:cNvSpPr>
            <a:spLocks noGrp="1"/>
          </p:cNvSpPr>
          <p:nvPr>
            <p:ph sz="half" idx="1"/>
          </p:nvPr>
        </p:nvSpPr>
        <p:spPr>
          <a:xfrm>
            <a:off x="457200" y="1600200"/>
            <a:ext cx="8305800" cy="2286000"/>
          </a:xfrm>
        </p:spPr>
        <p:txBody>
          <a:bodyPr/>
          <a:lstStyle/>
          <a:p>
            <a:pPr>
              <a:buFont typeface="Arial" charset="0"/>
              <a:buNone/>
            </a:pPr>
            <a:r>
              <a:rPr lang="en-US" smtClean="0">
                <a:solidFill>
                  <a:schemeClr val="bg1"/>
                </a:solidFill>
              </a:rPr>
              <a:t>The theme of Catcher in the Rye is that Holden is coming out of his age and finding himself, He is discovering what his life is really about</a:t>
            </a:r>
            <a:r>
              <a:rPr lang="en-US" smtClean="0"/>
              <a:t>.</a:t>
            </a:r>
          </a:p>
        </p:txBody>
      </p:sp>
      <p:pic>
        <p:nvPicPr>
          <p:cNvPr id="17412" name="Content Placeholder 4" descr="catcher.jpg"/>
          <p:cNvPicPr>
            <a:picLocks noGrp="1" noChangeAspect="1"/>
          </p:cNvPicPr>
          <p:nvPr>
            <p:ph sz="half" idx="2"/>
          </p:nvPr>
        </p:nvPicPr>
        <p:blipFill>
          <a:blip r:embed="rId3"/>
          <a:srcRect/>
          <a:stretch>
            <a:fillRect/>
          </a:stretch>
        </p:blipFill>
        <p:spPr>
          <a:xfrm>
            <a:off x="3200400" y="3276600"/>
            <a:ext cx="2816225" cy="3200400"/>
          </a:xfrm>
        </p:spPr>
      </p:pic>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threePt" dir="t"/>
            </a:scene3d>
            <a:sp3d extrusionH="57150" contourW="12700">
              <a:extrusionClr>
                <a:schemeClr val="bg1"/>
              </a:extrusionClr>
              <a:contourClr>
                <a:schemeClr val="bg1">
                  <a:lumMod val="95000"/>
                </a:schemeClr>
              </a:contourClr>
            </a:sp3d>
          </a:bodyPr>
          <a:lstStyle/>
          <a:p>
            <a:pPr fontAlgn="auto">
              <a:spcAft>
                <a:spcPts val="0"/>
              </a:spcAft>
              <a:defRPr/>
            </a:pPr>
            <a:r>
              <a:rPr lang="en-US" dirty="0" smtClean="0"/>
              <a:t>Literary Devices </a:t>
            </a:r>
            <a:endParaRPr lang="en-US" dirty="0"/>
          </a:p>
        </p:txBody>
      </p:sp>
      <p:sp>
        <p:nvSpPr>
          <p:cNvPr id="3" name="Content Placeholder 2"/>
          <p:cNvSpPr>
            <a:spLocks noGrp="1"/>
          </p:cNvSpPr>
          <p:nvPr>
            <p:ph idx="1"/>
          </p:nvPr>
        </p:nvSpPr>
        <p:spPr/>
        <p:txBody>
          <a:bodyPr rtlCol="0">
            <a:normAutofit fontScale="70000" lnSpcReduction="20000"/>
            <a:scene3d>
              <a:camera prst="orthographicFront"/>
              <a:lightRig rig="threePt" dir="t"/>
            </a:scene3d>
            <a:sp3d contourW="12700">
              <a:contourClr>
                <a:srgbClr val="C00000"/>
              </a:contourClr>
            </a:sp3d>
          </a:bodyPr>
          <a:lstStyle/>
          <a:p>
            <a:pPr fontAlgn="auto">
              <a:spcAft>
                <a:spcPts val="0"/>
              </a:spcAft>
              <a:buFont typeface="Arial" pitchFamily="34" charset="0"/>
              <a:buChar char="•"/>
              <a:defRPr/>
            </a:pPr>
            <a:r>
              <a:rPr lang="en-US" dirty="0" smtClean="0"/>
              <a:t>Pg. 1 “… how my parents were occupied before they had me and all that David Copperfield kind of crap” – Allusion , The author uses allusion to compare the life of someone's past to his</a:t>
            </a:r>
          </a:p>
          <a:p>
            <a:pPr fontAlgn="auto">
              <a:spcAft>
                <a:spcPts val="0"/>
              </a:spcAft>
              <a:buFont typeface="Arial" pitchFamily="34" charset="0"/>
              <a:buChar char="•"/>
              <a:defRPr/>
            </a:pPr>
            <a:r>
              <a:rPr lang="en-US" dirty="0" smtClean="0"/>
              <a:t>Pg. 8      “ life is a game boy” – Metaphor , the author uses a metaphor because like a game life is unpredictable.</a:t>
            </a:r>
          </a:p>
          <a:p>
            <a:pPr fontAlgn="auto">
              <a:spcAft>
                <a:spcPts val="0"/>
              </a:spcAft>
              <a:buFont typeface="Arial" pitchFamily="34" charset="0"/>
              <a:buChar char="•"/>
              <a:defRPr/>
            </a:pPr>
            <a:r>
              <a:rPr lang="en-US" dirty="0" smtClean="0"/>
              <a:t>Pg. 42 “ I could hardly Keep my voice from shaking all over the place” – Personification, The author uses personification to explain how nervous the character was.</a:t>
            </a:r>
          </a:p>
          <a:p>
            <a:pPr fontAlgn="auto">
              <a:spcAft>
                <a:spcPts val="0"/>
              </a:spcAft>
              <a:buFont typeface="Arial" pitchFamily="34" charset="0"/>
              <a:buChar char="•"/>
              <a:defRPr/>
            </a:pPr>
            <a:r>
              <a:rPr lang="en-US" dirty="0" smtClean="0"/>
              <a:t> Pg. 49 “ A couple minutes later, he was snoring like mad” – Simile, The author uses simile to express how loud he snored.</a:t>
            </a:r>
          </a:p>
          <a:p>
            <a:pPr fontAlgn="auto">
              <a:spcAft>
                <a:spcPts val="0"/>
              </a:spcAft>
              <a:buFont typeface="Arial" pitchFamily="34" charset="0"/>
              <a:buChar char="•"/>
              <a:defRPr/>
            </a:pPr>
            <a:r>
              <a:rPr lang="en-US" dirty="0" smtClean="0"/>
              <a:t>Pg.  53 “ I’ve told you about 50 times” – Hyperbole , author uses hyperbole to show how enraged the character was for repeating bole, The himself.</a:t>
            </a:r>
          </a:p>
          <a:p>
            <a:pPr fontAlgn="auto">
              <a:spcAft>
                <a:spcPts val="0"/>
              </a:spcAft>
              <a:buFont typeface="Arial" pitchFamily="34" charset="0"/>
              <a:buNone/>
              <a:defRPr/>
            </a:pPr>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a:effectLst>
            <a:outerShdw dist="50800" dir="5040000" sx="62000" sy="62000" algn="ctr" rotWithShape="0">
              <a:srgbClr val="120985"/>
            </a:outerShdw>
          </a:effectLst>
          <a:scene3d>
            <a:camera prst="orthographicFront"/>
            <a:lightRig rig="threePt" dir="t"/>
          </a:scene3d>
          <a:sp3d contourW="12700">
            <a:bevelT w="38100" h="107950"/>
            <a:bevelB w="25400" h="63500"/>
            <a:contourClr>
              <a:schemeClr val="bg1"/>
            </a:contourClr>
          </a:sp3d>
        </p:spPr>
        <p:txBody>
          <a:bodyPr rtlCol="0">
            <a:normAutofit/>
          </a:bodyPr>
          <a:lstStyle/>
          <a:p>
            <a:pPr fontAlgn="auto">
              <a:spcAft>
                <a:spcPts val="0"/>
              </a:spcAft>
              <a:defRPr/>
            </a:pPr>
            <a:r>
              <a:rPr lang="en-US" dirty="0" smtClean="0"/>
              <a:t>Song that Describes the Character</a:t>
            </a:r>
            <a:endParaRPr lang="en-US" dirty="0"/>
          </a:p>
        </p:txBody>
      </p:sp>
      <p:sp>
        <p:nvSpPr>
          <p:cNvPr id="3" name="Content Placeholder 2"/>
          <p:cNvSpPr>
            <a:spLocks noGrp="1"/>
          </p:cNvSpPr>
          <p:nvPr>
            <p:ph sz="half" idx="1"/>
          </p:nvPr>
        </p:nvSpPr>
        <p:spPr>
          <a:xfrm>
            <a:off x="4876800" y="1447800"/>
            <a:ext cx="4038600" cy="4525963"/>
          </a:xfrm>
        </p:spPr>
        <p:txBody>
          <a:bodyPr rtlCol="0">
            <a:normAutofit fontScale="25000" lnSpcReduction="20000"/>
            <a:scene3d>
              <a:camera prst="orthographicFront"/>
              <a:lightRig rig="threePt" dir="t"/>
            </a:scene3d>
            <a:sp3d extrusionH="57150" contourW="12700">
              <a:extrusionClr>
                <a:schemeClr val="bg1"/>
              </a:extrusionClr>
              <a:contourClr>
                <a:schemeClr val="bg1"/>
              </a:contourClr>
            </a:sp3d>
          </a:bodyPr>
          <a:lstStyle/>
          <a:p>
            <a:pPr fontAlgn="auto">
              <a:spcAft>
                <a:spcPts val="0"/>
              </a:spcAft>
              <a:buFont typeface="Arial" pitchFamily="34" charset="0"/>
              <a:buChar char="•"/>
              <a:defRPr/>
            </a:pPr>
            <a:r>
              <a:rPr lang="en-US" sz="6400" dirty="0" smtClean="0"/>
              <a:t>Life it seems will fade away</a:t>
            </a:r>
            <a:br>
              <a:rPr lang="en-US" sz="6400" dirty="0" smtClean="0"/>
            </a:br>
            <a:r>
              <a:rPr lang="en-US" sz="6400" dirty="0" smtClean="0"/>
              <a:t>Drifting further every day</a:t>
            </a:r>
            <a:br>
              <a:rPr lang="en-US" sz="6400" dirty="0" smtClean="0"/>
            </a:br>
            <a:r>
              <a:rPr lang="en-US" sz="6400" dirty="0" smtClean="0"/>
              <a:t>Getting lost within myself</a:t>
            </a:r>
            <a:br>
              <a:rPr lang="en-US" sz="6400" dirty="0" smtClean="0"/>
            </a:br>
            <a:r>
              <a:rPr lang="en-US" sz="6400" dirty="0" smtClean="0"/>
              <a:t>Nothing matters, no one else</a:t>
            </a:r>
            <a:br>
              <a:rPr lang="en-US" sz="6400" dirty="0" smtClean="0"/>
            </a:br>
            <a:r>
              <a:rPr lang="en-US" sz="6400" dirty="0" smtClean="0"/>
              <a:t>I have lost the will to live</a:t>
            </a:r>
            <a:br>
              <a:rPr lang="en-US" sz="6400" dirty="0" smtClean="0"/>
            </a:br>
            <a:r>
              <a:rPr lang="en-US" sz="6400" dirty="0" smtClean="0"/>
              <a:t>Simply nothing more to give</a:t>
            </a:r>
            <a:br>
              <a:rPr lang="en-US" sz="6400" dirty="0" smtClean="0"/>
            </a:br>
            <a:r>
              <a:rPr lang="en-US" sz="6400" dirty="0" smtClean="0"/>
              <a:t>There is nothing more for me</a:t>
            </a:r>
            <a:br>
              <a:rPr lang="en-US" sz="6400" dirty="0" smtClean="0"/>
            </a:br>
            <a:r>
              <a:rPr lang="en-US" sz="6400" dirty="0" smtClean="0"/>
              <a:t>Need the end to set me free</a:t>
            </a:r>
            <a:br>
              <a:rPr lang="en-US" sz="6400" dirty="0" smtClean="0"/>
            </a:br>
            <a:r>
              <a:rPr lang="en-US" sz="6400" dirty="0" smtClean="0"/>
              <a:t>Things not what they used to be</a:t>
            </a:r>
            <a:br>
              <a:rPr lang="en-US" sz="6400" dirty="0" smtClean="0"/>
            </a:br>
            <a:r>
              <a:rPr lang="en-US" sz="6400" dirty="0" smtClean="0"/>
              <a:t>Missing one inside of me</a:t>
            </a:r>
            <a:br>
              <a:rPr lang="en-US" sz="6400" dirty="0" smtClean="0"/>
            </a:br>
            <a:r>
              <a:rPr lang="en-US" sz="6400" dirty="0" smtClean="0"/>
              <a:t>Deathly lost, this can't be real</a:t>
            </a:r>
            <a:br>
              <a:rPr lang="en-US" sz="6400" dirty="0" smtClean="0"/>
            </a:br>
            <a:r>
              <a:rPr lang="en-US" sz="6400" dirty="0" smtClean="0"/>
              <a:t>Cannot stand this hell I feel</a:t>
            </a:r>
            <a:br>
              <a:rPr lang="en-US" sz="6400" dirty="0" smtClean="0"/>
            </a:br>
            <a:r>
              <a:rPr lang="en-US" sz="6400" dirty="0" smtClean="0"/>
              <a:t>Emptiness is filling me</a:t>
            </a:r>
            <a:br>
              <a:rPr lang="en-US" sz="6400" dirty="0" smtClean="0"/>
            </a:br>
            <a:r>
              <a:rPr lang="en-US" sz="6400" dirty="0" smtClean="0"/>
              <a:t>To the point of agony</a:t>
            </a:r>
            <a:br>
              <a:rPr lang="en-US" sz="6400" dirty="0" smtClean="0"/>
            </a:br>
            <a:r>
              <a:rPr lang="en-US" sz="6400" dirty="0" smtClean="0"/>
              <a:t>Growing darkness taking dawn</a:t>
            </a:r>
            <a:br>
              <a:rPr lang="en-US" sz="6400" dirty="0" smtClean="0"/>
            </a:br>
            <a:r>
              <a:rPr lang="en-US" sz="6400" dirty="0" smtClean="0"/>
              <a:t>I was me but now he's gone</a:t>
            </a:r>
            <a:br>
              <a:rPr lang="en-US" sz="6400" dirty="0" smtClean="0"/>
            </a:br>
            <a:r>
              <a:rPr lang="en-US" sz="6400" dirty="0" smtClean="0"/>
              <a:t>No one but me can save myself</a:t>
            </a:r>
            <a:br>
              <a:rPr lang="en-US" sz="6400" dirty="0" smtClean="0"/>
            </a:br>
            <a:r>
              <a:rPr lang="en-US" sz="6400" dirty="0" smtClean="0"/>
              <a:t>But it's too late</a:t>
            </a:r>
            <a:br>
              <a:rPr lang="en-US" sz="6400" dirty="0" smtClean="0"/>
            </a:br>
            <a:r>
              <a:rPr lang="en-US" sz="6400" dirty="0" smtClean="0"/>
              <a:t>Now I can't think</a:t>
            </a:r>
            <a:br>
              <a:rPr lang="en-US" sz="6400" dirty="0" smtClean="0"/>
            </a:br>
            <a:r>
              <a:rPr lang="en-US" sz="6400" dirty="0" smtClean="0"/>
              <a:t>Think why I should even try</a:t>
            </a:r>
            <a:br>
              <a:rPr lang="en-US" sz="6400" dirty="0" smtClean="0"/>
            </a:br>
            <a:r>
              <a:rPr lang="en-US" sz="6400" dirty="0" smtClean="0"/>
              <a:t>Yesterday seems as though</a:t>
            </a:r>
            <a:br>
              <a:rPr lang="en-US" sz="6400" dirty="0" smtClean="0"/>
            </a:br>
            <a:r>
              <a:rPr lang="en-US" sz="6400" dirty="0" smtClean="0"/>
              <a:t>It never existed</a:t>
            </a:r>
            <a:br>
              <a:rPr lang="en-US" sz="6400" dirty="0" smtClean="0"/>
            </a:br>
            <a:r>
              <a:rPr lang="en-US" sz="6400" dirty="0" smtClean="0"/>
              <a:t>Death greets me warm</a:t>
            </a:r>
            <a:br>
              <a:rPr lang="en-US" sz="6400" dirty="0" smtClean="0"/>
            </a:br>
            <a:r>
              <a:rPr lang="en-US" sz="6400" dirty="0" smtClean="0"/>
              <a:t>Now I will just say goodbye</a:t>
            </a:r>
            <a:br>
              <a:rPr lang="en-US" sz="6400" dirty="0" smtClean="0"/>
            </a:br>
            <a:r>
              <a:rPr lang="en-US" dirty="0" smtClean="0"/>
              <a:t/>
            </a:r>
            <a:br>
              <a:rPr lang="en-US" dirty="0" smtClean="0"/>
            </a:br>
            <a:endParaRPr lang="en-US" dirty="0"/>
          </a:p>
        </p:txBody>
      </p:sp>
      <p:sp>
        <p:nvSpPr>
          <p:cNvPr id="4" name="Content Placeholder 3"/>
          <p:cNvSpPr>
            <a:spLocks noGrp="1"/>
          </p:cNvSpPr>
          <p:nvPr>
            <p:ph sz="half" idx="2"/>
          </p:nvPr>
        </p:nvSpPr>
        <p:spPr>
          <a:xfrm>
            <a:off x="381000" y="1524000"/>
            <a:ext cx="4038600" cy="4525963"/>
          </a:xfrm>
          <a:scene3d>
            <a:camera prst="orthographicFront"/>
            <a:lightRig rig="threePt" dir="t"/>
          </a:scene3d>
          <a:sp3d contourW="12700">
            <a:contourClr>
              <a:schemeClr val="bg1"/>
            </a:contourClr>
          </a:sp3d>
        </p:spPr>
        <p:txBody>
          <a:bodyPr rtlCol="0">
            <a:normAutofit fontScale="25000" lnSpcReduction="20000"/>
            <a:sp3d extrusionH="57150" contourW="12700">
              <a:bevelT w="19050" h="63500"/>
              <a:bevelB w="12700" h="69850"/>
              <a:extrusionClr>
                <a:srgbClr val="003300"/>
              </a:extrusionClr>
              <a:contourClr>
                <a:srgbClr val="003300"/>
              </a:contourClr>
            </a:sp3d>
          </a:bodyPr>
          <a:lstStyle/>
          <a:p>
            <a:pPr fontAlgn="auto">
              <a:spcAft>
                <a:spcPts val="0"/>
              </a:spcAft>
              <a:buFont typeface="Arial" pitchFamily="34" charset="0"/>
              <a:buChar char="•"/>
              <a:defRPr/>
            </a:pPr>
            <a:r>
              <a:rPr lang="en-US" sz="9600" dirty="0" smtClean="0">
                <a:hlinkClick r:id="rId2"/>
              </a:rPr>
              <a:t>http://www.youtube.com/watch?v=WEQnzs8wl6E</a:t>
            </a:r>
            <a:endParaRPr lang="en-US" sz="9600" dirty="0" smtClean="0"/>
          </a:p>
          <a:p>
            <a:pPr fontAlgn="auto">
              <a:spcAft>
                <a:spcPts val="0"/>
              </a:spcAft>
              <a:buFont typeface="Arial" pitchFamily="34" charset="0"/>
              <a:buChar char="•"/>
              <a:defRPr/>
            </a:pPr>
            <a:endParaRPr lang="en-US" sz="5400" dirty="0" smtClean="0"/>
          </a:p>
          <a:p>
            <a:pPr fontAlgn="auto">
              <a:spcAft>
                <a:spcPts val="0"/>
              </a:spcAft>
              <a:buFont typeface="Arial" pitchFamily="34" charset="0"/>
              <a:buChar char="•"/>
              <a:defRPr/>
            </a:pPr>
            <a:r>
              <a:rPr lang="en-US" sz="9600" dirty="0" smtClean="0"/>
              <a:t>This song describes the character because , like the character the song is depressing  and is giving up on a lot of things.</a:t>
            </a:r>
            <a:endParaRPr lang="en-US" sz="9600" dirty="0"/>
          </a:p>
        </p:txBody>
      </p:sp>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threePt" dir="t"/>
            </a:scene3d>
            <a:sp3d extrusionH="57150" contourW="12700">
              <a:extrusionClr>
                <a:schemeClr val="accent6">
                  <a:lumMod val="75000"/>
                </a:schemeClr>
              </a:extrusionClr>
              <a:contourClr>
                <a:srgbClr val="FFFF00"/>
              </a:contourClr>
            </a:sp3d>
          </a:bodyPr>
          <a:lstStyle/>
          <a:p>
            <a:pPr fontAlgn="auto">
              <a:spcAft>
                <a:spcPts val="0"/>
              </a:spcAft>
              <a:defRPr/>
            </a:pPr>
            <a:r>
              <a:rPr lang="en-US" dirty="0" smtClean="0"/>
              <a:t>Vocabulary</a:t>
            </a:r>
            <a:endParaRPr lang="en-US" dirty="0"/>
          </a:p>
        </p:txBody>
      </p:sp>
      <p:sp>
        <p:nvSpPr>
          <p:cNvPr id="3" name="Content Placeholder 2"/>
          <p:cNvSpPr>
            <a:spLocks noGrp="1"/>
          </p:cNvSpPr>
          <p:nvPr>
            <p:ph idx="1"/>
          </p:nvPr>
        </p:nvSpPr>
        <p:spPr/>
        <p:txBody>
          <a:bodyPr rtlCol="0">
            <a:normAutofit fontScale="85000" lnSpcReduction="20000"/>
            <a:scene3d>
              <a:camera prst="orthographicFront"/>
              <a:lightRig rig="threePt" dir="t"/>
            </a:scene3d>
            <a:sp3d extrusionH="57150" contourW="12700">
              <a:extrusionClr>
                <a:schemeClr val="accent6">
                  <a:lumMod val="75000"/>
                </a:schemeClr>
              </a:extrusionClr>
              <a:contourClr>
                <a:schemeClr val="accent6">
                  <a:lumMod val="75000"/>
                </a:schemeClr>
              </a:contourClr>
            </a:sp3d>
          </a:bodyPr>
          <a:lstStyle/>
          <a:p>
            <a:pPr fontAlgn="auto">
              <a:spcAft>
                <a:spcPts val="0"/>
              </a:spcAft>
              <a:buFont typeface="Arial" pitchFamily="34" charset="0"/>
              <a:buChar char="•"/>
              <a:defRPr/>
            </a:pPr>
            <a:r>
              <a:rPr lang="en-US" b="1" u="sng" dirty="0" smtClean="0"/>
              <a:t>Pg. 3 Ostracized: </a:t>
            </a:r>
            <a:r>
              <a:rPr lang="en-US" b="1" dirty="0" smtClean="0"/>
              <a:t> </a:t>
            </a:r>
            <a:r>
              <a:rPr lang="en-US" dirty="0" smtClean="0"/>
              <a:t>The whole team </a:t>
            </a:r>
            <a:r>
              <a:rPr lang="en-US" b="1" u="sng" dirty="0" smtClean="0"/>
              <a:t>ostracized</a:t>
            </a:r>
            <a:r>
              <a:rPr lang="en-US" dirty="0" smtClean="0"/>
              <a:t> me the whole way back on the train.” – To exclude</a:t>
            </a:r>
          </a:p>
          <a:p>
            <a:pPr lvl="1" fontAlgn="auto">
              <a:spcAft>
                <a:spcPts val="0"/>
              </a:spcAft>
              <a:buFont typeface="Arial" pitchFamily="34" charset="0"/>
              <a:buChar char="–"/>
              <a:defRPr/>
            </a:pPr>
            <a:r>
              <a:rPr lang="en-US" dirty="0" smtClean="0"/>
              <a:t>Origin: 1640–50 Greek</a:t>
            </a:r>
          </a:p>
          <a:p>
            <a:pPr fontAlgn="auto">
              <a:spcAft>
                <a:spcPts val="0"/>
              </a:spcAft>
              <a:buFont typeface="Arial" pitchFamily="34" charset="0"/>
              <a:buChar char="•"/>
              <a:defRPr/>
            </a:pPr>
            <a:r>
              <a:rPr lang="en-US" b="1" u="sng" dirty="0" smtClean="0"/>
              <a:t>Pg. 49 Technique: </a:t>
            </a:r>
            <a:r>
              <a:rPr lang="en-US" dirty="0" smtClean="0"/>
              <a:t>“ I knew that guy </a:t>
            </a:r>
            <a:r>
              <a:rPr lang="en-US" dirty="0" err="1" smtClean="0"/>
              <a:t>Stradlater’s</a:t>
            </a:r>
            <a:r>
              <a:rPr lang="en-US" dirty="0" smtClean="0"/>
              <a:t> </a:t>
            </a:r>
            <a:r>
              <a:rPr lang="en-US" b="1" u="sng" dirty="0" smtClean="0"/>
              <a:t>technique.</a:t>
            </a:r>
            <a:r>
              <a:rPr lang="en-US" dirty="0" smtClean="0"/>
              <a:t>” – Method or performance</a:t>
            </a:r>
          </a:p>
          <a:p>
            <a:pPr lvl="1" fontAlgn="auto">
              <a:spcAft>
                <a:spcPts val="0"/>
              </a:spcAft>
              <a:buFont typeface="Arial" pitchFamily="34" charset="0"/>
              <a:buChar char="–"/>
              <a:defRPr/>
            </a:pPr>
            <a:r>
              <a:rPr lang="en-US" dirty="0" smtClean="0"/>
              <a:t>Origin: 1810–20 Greek</a:t>
            </a:r>
          </a:p>
          <a:p>
            <a:pPr fontAlgn="auto">
              <a:spcAft>
                <a:spcPts val="0"/>
              </a:spcAft>
              <a:buFont typeface="Arial" pitchFamily="34" charset="0"/>
              <a:buChar char="•"/>
              <a:defRPr/>
            </a:pPr>
            <a:r>
              <a:rPr lang="en-US" b="1" u="sng" dirty="0" smtClean="0"/>
              <a:t>Pg. 94 Nonchalant: </a:t>
            </a:r>
            <a:r>
              <a:rPr lang="en-US" dirty="0" smtClean="0"/>
              <a:t>“I was getting more and more </a:t>
            </a:r>
            <a:r>
              <a:rPr lang="en-US" b="1" u="sng" dirty="0" smtClean="0"/>
              <a:t>nonchalant </a:t>
            </a:r>
            <a:r>
              <a:rPr lang="en-US" dirty="0" smtClean="0"/>
              <a:t>as it went along” – Lack of heart</a:t>
            </a:r>
          </a:p>
          <a:p>
            <a:pPr lvl="1" fontAlgn="auto">
              <a:spcAft>
                <a:spcPts val="0"/>
              </a:spcAft>
              <a:buFont typeface="Arial" pitchFamily="34" charset="0"/>
              <a:buChar char="–"/>
              <a:defRPr/>
            </a:pPr>
            <a:r>
              <a:rPr lang="en-US" dirty="0" smtClean="0"/>
              <a:t>Origin: 1725–35 Latin</a:t>
            </a:r>
          </a:p>
          <a:p>
            <a:pPr fontAlgn="auto">
              <a:spcAft>
                <a:spcPts val="0"/>
              </a:spcAft>
              <a:buFont typeface="Arial" pitchFamily="34" charset="0"/>
              <a:buChar char="•"/>
              <a:defRPr/>
            </a:pPr>
            <a:r>
              <a:rPr lang="en-US" b="1" u="sng" dirty="0" smtClean="0"/>
              <a:t>Pg. 138 Putrid: </a:t>
            </a:r>
            <a:r>
              <a:rPr lang="en-US" dirty="0" smtClean="0"/>
              <a:t>“ I was so </a:t>
            </a:r>
            <a:r>
              <a:rPr lang="en-US" b="1" u="sng" dirty="0" smtClean="0"/>
              <a:t>putrid</a:t>
            </a:r>
            <a:r>
              <a:rPr lang="en-US" dirty="0" smtClean="0"/>
              <a:t> I couldn’t take my eyes off it” – morally corrupt</a:t>
            </a:r>
          </a:p>
          <a:p>
            <a:pPr lvl="1" fontAlgn="auto">
              <a:spcAft>
                <a:spcPts val="0"/>
              </a:spcAft>
              <a:buFont typeface="Arial" pitchFamily="34" charset="0"/>
              <a:buChar char="–"/>
              <a:defRPr/>
            </a:pPr>
            <a:r>
              <a:rPr lang="en-US" dirty="0" smtClean="0"/>
              <a:t>Origin: 1375–1425 Latin</a:t>
            </a:r>
            <a:endParaRPr lang="en-US" dirty="0"/>
          </a:p>
        </p:txBody>
      </p:sp>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scene3d>
              <a:camera prst="orthographicFront"/>
              <a:lightRig rig="threePt" dir="t"/>
            </a:scene3d>
            <a:sp3d extrusionH="57150" contourW="12700">
              <a:extrusionClr>
                <a:schemeClr val="accent3">
                  <a:lumMod val="75000"/>
                </a:schemeClr>
              </a:extrusionClr>
              <a:contourClr>
                <a:schemeClr val="accent3">
                  <a:lumMod val="75000"/>
                </a:schemeClr>
              </a:contourClr>
            </a:sp3d>
          </a:bodyPr>
          <a:lstStyle/>
          <a:p>
            <a:pPr fontAlgn="auto">
              <a:spcAft>
                <a:spcPts val="0"/>
              </a:spcAft>
              <a:defRPr/>
            </a:pPr>
            <a:r>
              <a:rPr lang="en-US" dirty="0" smtClean="0"/>
              <a:t>Characterization</a:t>
            </a:r>
            <a:endParaRPr lang="en-US" dirty="0"/>
          </a:p>
        </p:txBody>
      </p:sp>
      <p:sp>
        <p:nvSpPr>
          <p:cNvPr id="3" name="Content Placeholder 2"/>
          <p:cNvSpPr>
            <a:spLocks noGrp="1"/>
          </p:cNvSpPr>
          <p:nvPr>
            <p:ph sz="half" idx="1"/>
          </p:nvPr>
        </p:nvSpPr>
        <p:spPr/>
        <p:txBody>
          <a:bodyPr rtlCol="0">
            <a:normAutofit fontScale="70000" lnSpcReduction="20000"/>
            <a:scene3d>
              <a:camera prst="orthographicFront"/>
              <a:lightRig rig="threePt" dir="t"/>
            </a:scene3d>
            <a:sp3d extrusionH="57150" contourW="12700">
              <a:extrusionClr>
                <a:schemeClr val="accent1">
                  <a:lumMod val="75000"/>
                </a:schemeClr>
              </a:extrusionClr>
              <a:contourClr>
                <a:schemeClr val="accent1">
                  <a:lumMod val="75000"/>
                </a:schemeClr>
              </a:contourClr>
            </a:sp3d>
          </a:bodyPr>
          <a:lstStyle/>
          <a:p>
            <a:pPr fontAlgn="auto">
              <a:spcAft>
                <a:spcPts val="0"/>
              </a:spcAft>
              <a:buFont typeface="Arial" pitchFamily="34" charset="0"/>
              <a:buNone/>
              <a:defRPr/>
            </a:pPr>
            <a:r>
              <a:rPr lang="en-US" dirty="0" smtClean="0"/>
              <a:t>    One character that has an affect on Holden’s life is </a:t>
            </a:r>
            <a:r>
              <a:rPr lang="en-US" dirty="0" err="1" smtClean="0"/>
              <a:t>Stradlater</a:t>
            </a:r>
            <a:r>
              <a:rPr lang="en-US" dirty="0" smtClean="0"/>
              <a:t>. According to the book </a:t>
            </a:r>
            <a:r>
              <a:rPr lang="en-US" dirty="0" err="1" smtClean="0"/>
              <a:t>Stradlater</a:t>
            </a:r>
            <a:r>
              <a:rPr lang="en-US" dirty="0" smtClean="0"/>
              <a:t> is a handsome and conceited person, he is a person that always looks in the mirror and can’t stop looking. Pg. 26 “ He always walks around in his bare torso because he thinks he has a </a:t>
            </a:r>
            <a:r>
              <a:rPr lang="en-US" dirty="0" err="1" smtClean="0"/>
              <a:t>da</a:t>
            </a:r>
            <a:r>
              <a:rPr lang="en-US" dirty="0" smtClean="0"/>
              <a:t>** good build”. He affects Holden’s because </a:t>
            </a:r>
            <a:r>
              <a:rPr lang="en-US" dirty="0" err="1" smtClean="0"/>
              <a:t>Stradlater</a:t>
            </a:r>
            <a:r>
              <a:rPr lang="en-US" dirty="0" smtClean="0"/>
              <a:t> is basically a bully to Holden, he makes him do his homework for him and if he doesn’t do it right he would offend him by putting him down. </a:t>
            </a:r>
            <a:endParaRPr lang="en-US" dirty="0"/>
          </a:p>
        </p:txBody>
      </p:sp>
      <p:pic>
        <p:nvPicPr>
          <p:cNvPr id="21508" name="Picture 2"/>
          <p:cNvPicPr>
            <a:picLocks noGrp="1" noChangeAspect="1" noChangeArrowheads="1"/>
          </p:cNvPicPr>
          <p:nvPr>
            <p:ph sz="half" idx="2"/>
          </p:nvPr>
        </p:nvPicPr>
        <p:blipFill>
          <a:blip r:embed="rId2"/>
          <a:srcRect/>
          <a:stretch>
            <a:fillRect/>
          </a:stretch>
        </p:blipFill>
        <p:spPr>
          <a:xfrm>
            <a:off x="5257800" y="1981200"/>
            <a:ext cx="2324100" cy="3135313"/>
          </a:xfrm>
        </p:spPr>
      </p:pic>
    </p:spTree>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392</Words>
  <Application>Microsoft Office PowerPoint</Application>
  <PresentationFormat>On-screen Show (4:3)</PresentationFormat>
  <Paragraphs>26</Paragraphs>
  <Slides>15</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15</vt:i4>
      </vt:variant>
    </vt:vector>
  </HeadingPairs>
  <TitlesOfParts>
    <vt:vector size="18" baseType="lpstr">
      <vt:lpstr>Calibri</vt:lpstr>
      <vt:lpstr>Arial</vt:lpstr>
      <vt:lpstr>Office Theme</vt:lpstr>
      <vt:lpstr>Catcher in the Rye</vt:lpstr>
      <vt:lpstr>10-27-2010 period 4 English Initiative</vt:lpstr>
      <vt:lpstr>Author’s info</vt:lpstr>
      <vt:lpstr>Title Information</vt:lpstr>
      <vt:lpstr>Theme</vt:lpstr>
      <vt:lpstr>Slide 6</vt:lpstr>
      <vt:lpstr>Slide 7</vt:lpstr>
      <vt:lpstr>Slide 8</vt:lpstr>
      <vt:lpstr>Slide 9</vt:lpstr>
      <vt:lpstr>Slide 10</vt:lpstr>
      <vt:lpstr>Favorite Scene</vt:lpstr>
      <vt:lpstr>Holden’s Dog Poop</vt:lpstr>
      <vt:lpstr>Slide 13</vt:lpstr>
      <vt:lpstr>Summary of the book</vt:lpstr>
      <vt:lpstr>Statement of Value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Catcher in the Rye</dc:title>
  <dc:creator>debi</dc:creator>
  <cp:lastModifiedBy>Teacher</cp:lastModifiedBy>
  <cp:revision>39</cp:revision>
  <dcterms:created xsi:type="dcterms:W3CDTF">2010-10-24T00:40:39Z</dcterms:created>
  <dcterms:modified xsi:type="dcterms:W3CDTF">2010-10-26T20:59:15Z</dcterms:modified>
</cp:coreProperties>
</file>